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9144000" cy="5145088"/>
  <p:notesSz cx="6858000" cy="9144000"/>
  <p:defaultTextStyle>
    <a:defPPr>
      <a:defRPr lang="en-US"/>
    </a:defPPr>
    <a:lvl1pPr marL="0" algn="l" defTabSz="457120" rtl="0" eaLnBrk="1" latinLnBrk="0" hangingPunct="1">
      <a:defRPr sz="1800" kern="1200">
        <a:solidFill>
          <a:schemeClr val="tx1"/>
        </a:solidFill>
        <a:latin typeface="+mn-lt"/>
        <a:ea typeface="+mn-ea"/>
        <a:cs typeface="+mn-cs"/>
      </a:defRPr>
    </a:lvl1pPr>
    <a:lvl2pPr marL="457120" algn="l" defTabSz="457120" rtl="0" eaLnBrk="1" latinLnBrk="0" hangingPunct="1">
      <a:defRPr sz="1800" kern="1200">
        <a:solidFill>
          <a:schemeClr val="tx1"/>
        </a:solidFill>
        <a:latin typeface="+mn-lt"/>
        <a:ea typeface="+mn-ea"/>
        <a:cs typeface="+mn-cs"/>
      </a:defRPr>
    </a:lvl2pPr>
    <a:lvl3pPr marL="914240" algn="l" defTabSz="457120" rtl="0" eaLnBrk="1" latinLnBrk="0" hangingPunct="1">
      <a:defRPr sz="1800" kern="1200">
        <a:solidFill>
          <a:schemeClr val="tx1"/>
        </a:solidFill>
        <a:latin typeface="+mn-lt"/>
        <a:ea typeface="+mn-ea"/>
        <a:cs typeface="+mn-cs"/>
      </a:defRPr>
    </a:lvl3pPr>
    <a:lvl4pPr marL="1371360" algn="l" defTabSz="457120" rtl="0" eaLnBrk="1" latinLnBrk="0" hangingPunct="1">
      <a:defRPr sz="1800" kern="1200">
        <a:solidFill>
          <a:schemeClr val="tx1"/>
        </a:solidFill>
        <a:latin typeface="+mn-lt"/>
        <a:ea typeface="+mn-ea"/>
        <a:cs typeface="+mn-cs"/>
      </a:defRPr>
    </a:lvl4pPr>
    <a:lvl5pPr marL="1828480" algn="l" defTabSz="457120" rtl="0" eaLnBrk="1" latinLnBrk="0" hangingPunct="1">
      <a:defRPr sz="1800" kern="1200">
        <a:solidFill>
          <a:schemeClr val="tx1"/>
        </a:solidFill>
        <a:latin typeface="+mn-lt"/>
        <a:ea typeface="+mn-ea"/>
        <a:cs typeface="+mn-cs"/>
      </a:defRPr>
    </a:lvl5pPr>
    <a:lvl6pPr marL="2285600" algn="l" defTabSz="457120" rtl="0" eaLnBrk="1" latinLnBrk="0" hangingPunct="1">
      <a:defRPr sz="1800" kern="1200">
        <a:solidFill>
          <a:schemeClr val="tx1"/>
        </a:solidFill>
        <a:latin typeface="+mn-lt"/>
        <a:ea typeface="+mn-ea"/>
        <a:cs typeface="+mn-cs"/>
      </a:defRPr>
    </a:lvl6pPr>
    <a:lvl7pPr marL="2742720" algn="l" defTabSz="457120" rtl="0" eaLnBrk="1" latinLnBrk="0" hangingPunct="1">
      <a:defRPr sz="1800" kern="1200">
        <a:solidFill>
          <a:schemeClr val="tx1"/>
        </a:solidFill>
        <a:latin typeface="+mn-lt"/>
        <a:ea typeface="+mn-ea"/>
        <a:cs typeface="+mn-cs"/>
      </a:defRPr>
    </a:lvl7pPr>
    <a:lvl8pPr marL="3199840" algn="l" defTabSz="457120" rtl="0" eaLnBrk="1" latinLnBrk="0" hangingPunct="1">
      <a:defRPr sz="1800" kern="1200">
        <a:solidFill>
          <a:schemeClr val="tx1"/>
        </a:solidFill>
        <a:latin typeface="+mn-lt"/>
        <a:ea typeface="+mn-ea"/>
        <a:cs typeface="+mn-cs"/>
      </a:defRPr>
    </a:lvl8pPr>
    <a:lvl9pPr marL="3656960" algn="l" defTabSz="45712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5B0FF4-445E-49C9-9849-072F50EC67F6}" v="2" dt="2023-05-16T08:58:24.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5707"/>
  </p:normalViewPr>
  <p:slideViewPr>
    <p:cSldViewPr snapToGrid="0" showGuides="1">
      <p:cViewPr varScale="1">
        <p:scale>
          <a:sx n="85" d="100"/>
          <a:sy n="85" d="100"/>
        </p:scale>
        <p:origin x="580" y="48"/>
      </p:cViewPr>
      <p:guideLst>
        <p:guide orient="horz" pos="162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 Bover Armstrong" userId="06c6584f-c233-4abb-b543-cdd7cb83c54a" providerId="ADAL" clId="{DD5B0FF4-445E-49C9-9849-072F50EC67F6}"/>
    <pc:docChg chg="modSld modMainMaster">
      <pc:chgData name="Lia Bover Armstrong" userId="06c6584f-c233-4abb-b543-cdd7cb83c54a" providerId="ADAL" clId="{DD5B0FF4-445E-49C9-9849-072F50EC67F6}" dt="2023-05-16T08:58:24.485" v="0"/>
      <pc:docMkLst>
        <pc:docMk/>
      </pc:docMkLst>
      <pc:sldChg chg="modSp">
        <pc:chgData name="Lia Bover Armstrong" userId="06c6584f-c233-4abb-b543-cdd7cb83c54a" providerId="ADAL" clId="{DD5B0FF4-445E-49C9-9849-072F50EC67F6}" dt="2023-05-16T08:58:24.485" v="0"/>
        <pc:sldMkLst>
          <pc:docMk/>
          <pc:sldMk cId="1388709746" sldId="256"/>
        </pc:sldMkLst>
        <pc:spChg chg="mod">
          <ac:chgData name="Lia Bover Armstrong" userId="06c6584f-c233-4abb-b543-cdd7cb83c54a" providerId="ADAL" clId="{DD5B0FF4-445E-49C9-9849-072F50EC67F6}" dt="2023-05-16T08:58:24.485" v="0"/>
          <ac:spMkLst>
            <pc:docMk/>
            <pc:sldMk cId="1388709746" sldId="256"/>
            <ac:spMk id="2"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4" creationId="{F85F3EEE-A7EE-ADD3-97DE-D7AC50225654}"/>
          </ac:spMkLst>
        </pc:spChg>
        <pc:spChg chg="mod">
          <ac:chgData name="Lia Bover Armstrong" userId="06c6584f-c233-4abb-b543-cdd7cb83c54a" providerId="ADAL" clId="{DD5B0FF4-445E-49C9-9849-072F50EC67F6}" dt="2023-05-16T08:58:24.485" v="0"/>
          <ac:spMkLst>
            <pc:docMk/>
            <pc:sldMk cId="1388709746" sldId="256"/>
            <ac:spMk id="5" creationId="{EDAD624D-4AE4-DB67-6253-4B9475176DC9}"/>
          </ac:spMkLst>
        </pc:spChg>
        <pc:spChg chg="mod">
          <ac:chgData name="Lia Bover Armstrong" userId="06c6584f-c233-4abb-b543-cdd7cb83c54a" providerId="ADAL" clId="{DD5B0FF4-445E-49C9-9849-072F50EC67F6}" dt="2023-05-16T08:58:24.485" v="0"/>
          <ac:spMkLst>
            <pc:docMk/>
            <pc:sldMk cId="1388709746" sldId="256"/>
            <ac:spMk id="6" creationId="{D9500CC6-681A-BA65-3241-9CA4CCEBAF88}"/>
          </ac:spMkLst>
        </pc:spChg>
        <pc:spChg chg="mod">
          <ac:chgData name="Lia Bover Armstrong" userId="06c6584f-c233-4abb-b543-cdd7cb83c54a" providerId="ADAL" clId="{DD5B0FF4-445E-49C9-9849-072F50EC67F6}" dt="2023-05-16T08:58:24.485" v="0"/>
          <ac:spMkLst>
            <pc:docMk/>
            <pc:sldMk cId="1388709746" sldId="256"/>
            <ac:spMk id="7" creationId="{2E79BE40-EE8B-4BDB-1C39-A66611F0B935}"/>
          </ac:spMkLst>
        </pc:spChg>
        <pc:spChg chg="mod">
          <ac:chgData name="Lia Bover Armstrong" userId="06c6584f-c233-4abb-b543-cdd7cb83c54a" providerId="ADAL" clId="{DD5B0FF4-445E-49C9-9849-072F50EC67F6}" dt="2023-05-16T08:58:24.485" v="0"/>
          <ac:spMkLst>
            <pc:docMk/>
            <pc:sldMk cId="1388709746" sldId="256"/>
            <ac:spMk id="8" creationId="{616EF4A9-179C-2F76-FDC1-5B641E8C8B6D}"/>
          </ac:spMkLst>
        </pc:spChg>
        <pc:spChg chg="mod">
          <ac:chgData name="Lia Bover Armstrong" userId="06c6584f-c233-4abb-b543-cdd7cb83c54a" providerId="ADAL" clId="{DD5B0FF4-445E-49C9-9849-072F50EC67F6}" dt="2023-05-16T08:58:24.485" v="0"/>
          <ac:spMkLst>
            <pc:docMk/>
            <pc:sldMk cId="1388709746" sldId="256"/>
            <ac:spMk id="10"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13"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14"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15"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16"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17"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18"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20"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23"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25" creationId="{00000000-0000-0000-0000-000000000000}"/>
          </ac:spMkLst>
        </pc:spChg>
        <pc:spChg chg="mod">
          <ac:chgData name="Lia Bover Armstrong" userId="06c6584f-c233-4abb-b543-cdd7cb83c54a" providerId="ADAL" clId="{DD5B0FF4-445E-49C9-9849-072F50EC67F6}" dt="2023-05-16T08:58:24.485" v="0"/>
          <ac:spMkLst>
            <pc:docMk/>
            <pc:sldMk cId="1388709746" sldId="256"/>
            <ac:spMk id="30" creationId="{00000000-0000-0000-0000-000000000000}"/>
          </ac:spMkLst>
        </pc:spChg>
        <pc:picChg chg="mod">
          <ac:chgData name="Lia Bover Armstrong" userId="06c6584f-c233-4abb-b543-cdd7cb83c54a" providerId="ADAL" clId="{DD5B0FF4-445E-49C9-9849-072F50EC67F6}" dt="2023-05-16T08:58:24.485" v="0"/>
          <ac:picMkLst>
            <pc:docMk/>
            <pc:sldMk cId="1388709746" sldId="256"/>
            <ac:picMk id="11" creationId="{00000000-0000-0000-0000-000000000000}"/>
          </ac:picMkLst>
        </pc:picChg>
        <pc:picChg chg="mod">
          <ac:chgData name="Lia Bover Armstrong" userId="06c6584f-c233-4abb-b543-cdd7cb83c54a" providerId="ADAL" clId="{DD5B0FF4-445E-49C9-9849-072F50EC67F6}" dt="2023-05-16T08:58:24.485" v="0"/>
          <ac:picMkLst>
            <pc:docMk/>
            <pc:sldMk cId="1388709746" sldId="256"/>
            <ac:picMk id="12" creationId="{00000000-0000-0000-0000-000000000000}"/>
          </ac:picMkLst>
        </pc:picChg>
        <pc:picChg chg="mod">
          <ac:chgData name="Lia Bover Armstrong" userId="06c6584f-c233-4abb-b543-cdd7cb83c54a" providerId="ADAL" clId="{DD5B0FF4-445E-49C9-9849-072F50EC67F6}" dt="2023-05-16T08:58:24.485" v="0"/>
          <ac:picMkLst>
            <pc:docMk/>
            <pc:sldMk cId="1388709746" sldId="256"/>
            <ac:picMk id="24" creationId="{00000000-0000-0000-0000-000000000000}"/>
          </ac:picMkLst>
        </pc:picChg>
      </pc:sldChg>
      <pc:sldMasterChg chg="modSp modSldLayout">
        <pc:chgData name="Lia Bover Armstrong" userId="06c6584f-c233-4abb-b543-cdd7cb83c54a" providerId="ADAL" clId="{DD5B0FF4-445E-49C9-9849-072F50EC67F6}" dt="2023-05-16T08:58:24.485" v="0"/>
        <pc:sldMasterMkLst>
          <pc:docMk/>
          <pc:sldMasterMk cId="501601126" sldId="2147483660"/>
        </pc:sldMasterMkLst>
        <pc:spChg chg="mod">
          <ac:chgData name="Lia Bover Armstrong" userId="06c6584f-c233-4abb-b543-cdd7cb83c54a" providerId="ADAL" clId="{DD5B0FF4-445E-49C9-9849-072F50EC67F6}" dt="2023-05-16T08:58:24.485" v="0"/>
          <ac:spMkLst>
            <pc:docMk/>
            <pc:sldMasterMk cId="501601126" sldId="2147483660"/>
            <ac:spMk id="2"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ac:spMk id="3"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ac:spMk id="4"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ac:spMk id="5"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ac:spMk id="6" creationId="{00000000-0000-0000-0000-000000000000}"/>
          </ac:spMkLst>
        </pc:spChg>
        <pc:sldLayoutChg chg="modSp">
          <pc:chgData name="Lia Bover Armstrong" userId="06c6584f-c233-4abb-b543-cdd7cb83c54a" providerId="ADAL" clId="{DD5B0FF4-445E-49C9-9849-072F50EC67F6}" dt="2023-05-16T08:58:24.485" v="0"/>
          <pc:sldLayoutMkLst>
            <pc:docMk/>
            <pc:sldMasterMk cId="501601126" sldId="2147483660"/>
            <pc:sldLayoutMk cId="264891664" sldId="2147483661"/>
          </pc:sldLayoutMkLst>
          <pc:spChg chg="mod">
            <ac:chgData name="Lia Bover Armstrong" userId="06c6584f-c233-4abb-b543-cdd7cb83c54a" providerId="ADAL" clId="{DD5B0FF4-445E-49C9-9849-072F50EC67F6}" dt="2023-05-16T08:58:24.485" v="0"/>
            <ac:spMkLst>
              <pc:docMk/>
              <pc:sldMasterMk cId="501601126" sldId="2147483660"/>
              <pc:sldLayoutMk cId="264891664" sldId="2147483661"/>
              <ac:spMk id="2"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264891664" sldId="2147483661"/>
              <ac:spMk id="3" creationId="{00000000-0000-0000-0000-000000000000}"/>
            </ac:spMkLst>
          </pc:spChg>
        </pc:sldLayoutChg>
        <pc:sldLayoutChg chg="modSp">
          <pc:chgData name="Lia Bover Armstrong" userId="06c6584f-c233-4abb-b543-cdd7cb83c54a" providerId="ADAL" clId="{DD5B0FF4-445E-49C9-9849-072F50EC67F6}" dt="2023-05-16T08:58:24.485" v="0"/>
          <pc:sldLayoutMkLst>
            <pc:docMk/>
            <pc:sldMasterMk cId="501601126" sldId="2147483660"/>
            <pc:sldLayoutMk cId="3207310131" sldId="2147483663"/>
          </pc:sldLayoutMkLst>
          <pc:spChg chg="mod">
            <ac:chgData name="Lia Bover Armstrong" userId="06c6584f-c233-4abb-b543-cdd7cb83c54a" providerId="ADAL" clId="{DD5B0FF4-445E-49C9-9849-072F50EC67F6}" dt="2023-05-16T08:58:24.485" v="0"/>
            <ac:spMkLst>
              <pc:docMk/>
              <pc:sldMasterMk cId="501601126" sldId="2147483660"/>
              <pc:sldLayoutMk cId="3207310131" sldId="2147483663"/>
              <ac:spMk id="2"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3207310131" sldId="2147483663"/>
              <ac:spMk id="3" creationId="{00000000-0000-0000-0000-000000000000}"/>
            </ac:spMkLst>
          </pc:spChg>
        </pc:sldLayoutChg>
        <pc:sldLayoutChg chg="modSp">
          <pc:chgData name="Lia Bover Armstrong" userId="06c6584f-c233-4abb-b543-cdd7cb83c54a" providerId="ADAL" clId="{DD5B0FF4-445E-49C9-9849-072F50EC67F6}" dt="2023-05-16T08:58:24.485" v="0"/>
          <pc:sldLayoutMkLst>
            <pc:docMk/>
            <pc:sldMasterMk cId="501601126" sldId="2147483660"/>
            <pc:sldLayoutMk cId="377305867" sldId="2147483664"/>
          </pc:sldLayoutMkLst>
          <pc:spChg chg="mod">
            <ac:chgData name="Lia Bover Armstrong" userId="06c6584f-c233-4abb-b543-cdd7cb83c54a" providerId="ADAL" clId="{DD5B0FF4-445E-49C9-9849-072F50EC67F6}" dt="2023-05-16T08:58:24.485" v="0"/>
            <ac:spMkLst>
              <pc:docMk/>
              <pc:sldMasterMk cId="501601126" sldId="2147483660"/>
              <pc:sldLayoutMk cId="377305867" sldId="2147483664"/>
              <ac:spMk id="3"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377305867" sldId="2147483664"/>
              <ac:spMk id="4" creationId="{00000000-0000-0000-0000-000000000000}"/>
            </ac:spMkLst>
          </pc:spChg>
        </pc:sldLayoutChg>
        <pc:sldLayoutChg chg="modSp">
          <pc:chgData name="Lia Bover Armstrong" userId="06c6584f-c233-4abb-b543-cdd7cb83c54a" providerId="ADAL" clId="{DD5B0FF4-445E-49C9-9849-072F50EC67F6}" dt="2023-05-16T08:58:24.485" v="0"/>
          <pc:sldLayoutMkLst>
            <pc:docMk/>
            <pc:sldMasterMk cId="501601126" sldId="2147483660"/>
            <pc:sldLayoutMk cId="2254319641" sldId="2147483665"/>
          </pc:sldLayoutMkLst>
          <pc:spChg chg="mod">
            <ac:chgData name="Lia Bover Armstrong" userId="06c6584f-c233-4abb-b543-cdd7cb83c54a" providerId="ADAL" clId="{DD5B0FF4-445E-49C9-9849-072F50EC67F6}" dt="2023-05-16T08:58:24.485" v="0"/>
            <ac:spMkLst>
              <pc:docMk/>
              <pc:sldMasterMk cId="501601126" sldId="2147483660"/>
              <pc:sldLayoutMk cId="2254319641" sldId="2147483665"/>
              <ac:spMk id="2"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2254319641" sldId="2147483665"/>
              <ac:spMk id="3"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2254319641" sldId="2147483665"/>
              <ac:spMk id="4"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2254319641" sldId="2147483665"/>
              <ac:spMk id="5"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2254319641" sldId="2147483665"/>
              <ac:spMk id="6" creationId="{00000000-0000-0000-0000-000000000000}"/>
            </ac:spMkLst>
          </pc:spChg>
        </pc:sldLayoutChg>
        <pc:sldLayoutChg chg="modSp">
          <pc:chgData name="Lia Bover Armstrong" userId="06c6584f-c233-4abb-b543-cdd7cb83c54a" providerId="ADAL" clId="{DD5B0FF4-445E-49C9-9849-072F50EC67F6}" dt="2023-05-16T08:58:24.485" v="0"/>
          <pc:sldLayoutMkLst>
            <pc:docMk/>
            <pc:sldMasterMk cId="501601126" sldId="2147483660"/>
            <pc:sldLayoutMk cId="502135897" sldId="2147483668"/>
          </pc:sldLayoutMkLst>
          <pc:spChg chg="mod">
            <ac:chgData name="Lia Bover Armstrong" userId="06c6584f-c233-4abb-b543-cdd7cb83c54a" providerId="ADAL" clId="{DD5B0FF4-445E-49C9-9849-072F50EC67F6}" dt="2023-05-16T08:58:24.485" v="0"/>
            <ac:spMkLst>
              <pc:docMk/>
              <pc:sldMasterMk cId="501601126" sldId="2147483660"/>
              <pc:sldLayoutMk cId="502135897" sldId="2147483668"/>
              <ac:spMk id="2"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502135897" sldId="2147483668"/>
              <ac:spMk id="3"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502135897" sldId="2147483668"/>
              <ac:spMk id="4" creationId="{00000000-0000-0000-0000-000000000000}"/>
            </ac:spMkLst>
          </pc:spChg>
        </pc:sldLayoutChg>
        <pc:sldLayoutChg chg="modSp">
          <pc:chgData name="Lia Bover Armstrong" userId="06c6584f-c233-4abb-b543-cdd7cb83c54a" providerId="ADAL" clId="{DD5B0FF4-445E-49C9-9849-072F50EC67F6}" dt="2023-05-16T08:58:24.485" v="0"/>
          <pc:sldLayoutMkLst>
            <pc:docMk/>
            <pc:sldMasterMk cId="501601126" sldId="2147483660"/>
            <pc:sldLayoutMk cId="3327982700" sldId="2147483669"/>
          </pc:sldLayoutMkLst>
          <pc:spChg chg="mod">
            <ac:chgData name="Lia Bover Armstrong" userId="06c6584f-c233-4abb-b543-cdd7cb83c54a" providerId="ADAL" clId="{DD5B0FF4-445E-49C9-9849-072F50EC67F6}" dt="2023-05-16T08:58:24.485" v="0"/>
            <ac:spMkLst>
              <pc:docMk/>
              <pc:sldMasterMk cId="501601126" sldId="2147483660"/>
              <pc:sldLayoutMk cId="3327982700" sldId="2147483669"/>
              <ac:spMk id="2"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3327982700" sldId="2147483669"/>
              <ac:spMk id="3"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3327982700" sldId="2147483669"/>
              <ac:spMk id="4" creationId="{00000000-0000-0000-0000-000000000000}"/>
            </ac:spMkLst>
          </pc:spChg>
        </pc:sldLayoutChg>
        <pc:sldLayoutChg chg="modSp">
          <pc:chgData name="Lia Bover Armstrong" userId="06c6584f-c233-4abb-b543-cdd7cb83c54a" providerId="ADAL" clId="{DD5B0FF4-445E-49C9-9849-072F50EC67F6}" dt="2023-05-16T08:58:24.485" v="0"/>
          <pc:sldLayoutMkLst>
            <pc:docMk/>
            <pc:sldMasterMk cId="501601126" sldId="2147483660"/>
            <pc:sldLayoutMk cId="1798096128" sldId="2147483671"/>
          </pc:sldLayoutMkLst>
          <pc:spChg chg="mod">
            <ac:chgData name="Lia Bover Armstrong" userId="06c6584f-c233-4abb-b543-cdd7cb83c54a" providerId="ADAL" clId="{DD5B0FF4-445E-49C9-9849-072F50EC67F6}" dt="2023-05-16T08:58:24.485" v="0"/>
            <ac:spMkLst>
              <pc:docMk/>
              <pc:sldMasterMk cId="501601126" sldId="2147483660"/>
              <pc:sldLayoutMk cId="1798096128" sldId="2147483671"/>
              <ac:spMk id="2" creationId="{00000000-0000-0000-0000-000000000000}"/>
            </ac:spMkLst>
          </pc:spChg>
          <pc:spChg chg="mod">
            <ac:chgData name="Lia Bover Armstrong" userId="06c6584f-c233-4abb-b543-cdd7cb83c54a" providerId="ADAL" clId="{DD5B0FF4-445E-49C9-9849-072F50EC67F6}" dt="2023-05-16T08:58:24.485" v="0"/>
            <ac:spMkLst>
              <pc:docMk/>
              <pc:sldMasterMk cId="501601126" sldId="2147483660"/>
              <pc:sldLayoutMk cId="1798096128" sldId="2147483671"/>
              <ac:spMk id="3"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2033"/>
            <a:ext cx="6858000" cy="1791253"/>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1143000" y="2702363"/>
            <a:ext cx="6858000"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5ED0204-228E-F946-9F90-687C6A599709}"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26489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ED0204-228E-F946-9F90-687C6A599709}"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210951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928"/>
            <a:ext cx="1971675" cy="436022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1" y="273928"/>
            <a:ext cx="5800725" cy="43602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ED0204-228E-F946-9F90-687C6A599709}"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179809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ED0204-228E-F946-9F90-687C6A599709}"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222586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1"/>
            <a:ext cx="7886700" cy="2140213"/>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8" y="3443160"/>
            <a:ext cx="7886700"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ED0204-228E-F946-9F90-687C6A599709}"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320731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369642"/>
            <a:ext cx="3886200" cy="326451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369642"/>
            <a:ext cx="3886200" cy="326451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ED0204-228E-F946-9F90-687C6A599709}"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37730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930"/>
            <a:ext cx="7886700" cy="994479"/>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261261"/>
            <a:ext cx="3868340"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1879386"/>
            <a:ext cx="3868340" cy="27642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1" y="1261261"/>
            <a:ext cx="388739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1" y="1879386"/>
            <a:ext cx="3887391" cy="27642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ED0204-228E-F946-9F90-687C6A599709}"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225431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ED0204-228E-F946-9F90-687C6A599709}"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393612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D0204-228E-F946-9F90-687C6A599709}"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78335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7"/>
            <a:ext cx="2949178" cy="1200521"/>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740799"/>
            <a:ext cx="4629150"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65ED0204-228E-F946-9F90-687C6A599709}"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50213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7"/>
            <a:ext cx="2949178" cy="1200521"/>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740799"/>
            <a:ext cx="4629150"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65ED0204-228E-F946-9F90-687C6A599709}"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B47FD-84AA-1342-B060-62E2FCC69AD2}" type="slidenum">
              <a:rPr lang="en-US" smtClean="0"/>
              <a:t>‹#›</a:t>
            </a:fld>
            <a:endParaRPr lang="en-US"/>
          </a:p>
        </p:txBody>
      </p:sp>
    </p:spTree>
    <p:extLst>
      <p:ext uri="{BB962C8B-B14F-4D97-AF65-F5344CB8AC3E}">
        <p14:creationId xmlns:p14="http://schemas.microsoft.com/office/powerpoint/2010/main" val="332798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930"/>
            <a:ext cx="7886700" cy="99447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369642"/>
            <a:ext cx="7886700" cy="326451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4768736"/>
            <a:ext cx="2057400" cy="273928"/>
          </a:xfrm>
          <a:prstGeom prst="rect">
            <a:avLst/>
          </a:prstGeom>
        </p:spPr>
        <p:txBody>
          <a:bodyPr vert="horz" lIns="91440" tIns="45720" rIns="91440" bIns="45720" rtlCol="0" anchor="ctr"/>
          <a:lstStyle>
            <a:lvl1pPr algn="l">
              <a:defRPr sz="900">
                <a:solidFill>
                  <a:schemeClr val="tx1">
                    <a:tint val="75000"/>
                  </a:schemeClr>
                </a:solidFill>
              </a:defRPr>
            </a:lvl1pPr>
          </a:lstStyle>
          <a:p>
            <a:fld id="{65ED0204-228E-F946-9F90-687C6A599709}" type="datetimeFigureOut">
              <a:rPr lang="en-US" smtClean="0"/>
              <a:t>5/16/2023</a:t>
            </a:fld>
            <a:endParaRPr lang="en-US"/>
          </a:p>
        </p:txBody>
      </p:sp>
      <p:sp>
        <p:nvSpPr>
          <p:cNvPr id="5" name="Footer Placeholder 4"/>
          <p:cNvSpPr>
            <a:spLocks noGrp="1"/>
          </p:cNvSpPr>
          <p:nvPr>
            <p:ph type="ftr" sz="quarter" idx="3"/>
          </p:nvPr>
        </p:nvSpPr>
        <p:spPr>
          <a:xfrm>
            <a:off x="3028950" y="4768736"/>
            <a:ext cx="3086100" cy="27392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8736"/>
            <a:ext cx="2057400" cy="273928"/>
          </a:xfrm>
          <a:prstGeom prst="rect">
            <a:avLst/>
          </a:prstGeom>
        </p:spPr>
        <p:txBody>
          <a:bodyPr vert="horz" lIns="91440" tIns="45720" rIns="91440" bIns="45720" rtlCol="0" anchor="ctr"/>
          <a:lstStyle>
            <a:lvl1pPr algn="r">
              <a:defRPr sz="900">
                <a:solidFill>
                  <a:schemeClr val="tx1">
                    <a:tint val="75000"/>
                  </a:schemeClr>
                </a:solidFill>
              </a:defRPr>
            </a:lvl1pPr>
          </a:lstStyle>
          <a:p>
            <a:fld id="{F37B47FD-84AA-1342-B060-62E2FCC69AD2}" type="slidenum">
              <a:rPr lang="en-US" smtClean="0"/>
              <a:t>‹#›</a:t>
            </a:fld>
            <a:endParaRPr lang="en-US"/>
          </a:p>
        </p:txBody>
      </p:sp>
    </p:spTree>
    <p:extLst>
      <p:ext uri="{BB962C8B-B14F-4D97-AF65-F5344CB8AC3E}">
        <p14:creationId xmlns:p14="http://schemas.microsoft.com/office/powerpoint/2010/main" val="501601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fi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5F3EEE-A7EE-ADD3-97DE-D7AC50225654}"/>
              </a:ext>
            </a:extLst>
          </p:cNvPr>
          <p:cNvSpPr txBox="1"/>
          <p:nvPr/>
        </p:nvSpPr>
        <p:spPr>
          <a:xfrm>
            <a:off x="649155" y="83755"/>
            <a:ext cx="7187094" cy="430887"/>
          </a:xfrm>
          <a:prstGeom prst="rect">
            <a:avLst/>
          </a:prstGeom>
          <a:solidFill>
            <a:schemeClr val="bg2"/>
          </a:solidFill>
          <a:ln w="38100">
            <a:solidFill>
              <a:schemeClr val="bg2"/>
            </a:solidFill>
          </a:ln>
        </p:spPr>
        <p:txBody>
          <a:bodyPr wrap="square" lIns="91440" tIns="45720" rIns="91440" bIns="45720" rtlCol="0" anchor="t">
            <a:spAutoFit/>
          </a:bodyPr>
          <a:lstStyle/>
          <a:p>
            <a:r>
              <a:rPr lang="en-US" sz="1100" b="1" dirty="0">
                <a:ln w="0"/>
                <a:effectLst>
                  <a:outerShdw blurRad="38100" dist="19050" dir="2700000" algn="tl" rotWithShape="0">
                    <a:schemeClr val="dk1">
                      <a:alpha val="40000"/>
                    </a:schemeClr>
                  </a:outerShdw>
                </a:effectLst>
              </a:rPr>
              <a:t>Using Microsoft Teams to improve patient experience, communication, safety and efficiency in the CEPOD theatre.                   </a:t>
            </a:r>
            <a:r>
              <a:rPr lang="en-US" sz="1000" b="1" dirty="0">
                <a:ln w="0"/>
                <a:effectLst>
                  <a:outerShdw blurRad="38100" dist="19050" dir="2700000" algn="tl" rotWithShape="0">
                    <a:schemeClr val="dk1">
                      <a:alpha val="40000"/>
                    </a:schemeClr>
                  </a:outerShdw>
                </a:effectLst>
              </a:rPr>
              <a:t>N. Baxter-Evans, N. Qureshi, L. Connolly, S. Hare</a:t>
            </a:r>
          </a:p>
        </p:txBody>
      </p:sp>
      <p:sp>
        <p:nvSpPr>
          <p:cNvPr id="5" name="TextBox 4">
            <a:extLst>
              <a:ext uri="{FF2B5EF4-FFF2-40B4-BE49-F238E27FC236}">
                <a16:creationId xmlns:a16="http://schemas.microsoft.com/office/drawing/2014/main" id="{EDAD624D-4AE4-DB67-6253-4B9475176DC9}"/>
              </a:ext>
            </a:extLst>
          </p:cNvPr>
          <p:cNvSpPr txBox="1"/>
          <p:nvPr/>
        </p:nvSpPr>
        <p:spPr>
          <a:xfrm>
            <a:off x="88163" y="596053"/>
            <a:ext cx="8953596" cy="738664"/>
          </a:xfrm>
          <a:prstGeom prst="rect">
            <a:avLst/>
          </a:prstGeom>
          <a:noFill/>
          <a:ln w="38100">
            <a:solidFill>
              <a:schemeClr val="bg1"/>
            </a:solidFill>
          </a:ln>
        </p:spPr>
        <p:txBody>
          <a:bodyPr wrap="square" lIns="91440" tIns="45720" rIns="91440" bIns="45720" rtlCol="0" anchor="t">
            <a:spAutoFit/>
          </a:bodyPr>
          <a:lstStyle/>
          <a:p>
            <a:pPr algn="just"/>
            <a:r>
              <a:rPr lang="en-US" sz="1000" b="1" dirty="0"/>
              <a:t>      Introduction: </a:t>
            </a:r>
            <a:r>
              <a:rPr lang="en-US" sz="800" dirty="0"/>
              <a:t>The delivery plan for the elective recovery programme after the COVID19 pandemic was published in 2022. This multifaceted plan relies heavily on staff and infrastructure which are already under significant pressure from a growing, aging emergency surgical population. To ensure maximal delivery of the elective recovery plan, emergency operating theatres therefore must be as efficient and ambulatory as possible. Many factors such as hospital bed capacity, financial constraints and the significant work force crisis are beyond the sphere of influence of the perioperative team but small iterative local efficiency improvements can have wide impact. Therefore, using MS Teams (a powerful software tool which has been made popular but is often under-utilized) we designed a high-impact, cost-neutral, multidisciplinary communication tool to improve the efficiency and effectiveness of the CEPOD operating  theatres.</a:t>
            </a:r>
            <a:endParaRPr lang="en-US" sz="800" dirty="0">
              <a:cs typeface="Calibri"/>
            </a:endParaRPr>
          </a:p>
        </p:txBody>
      </p:sp>
      <p:sp>
        <p:nvSpPr>
          <p:cNvPr id="6" name="TextBox 5">
            <a:extLst>
              <a:ext uri="{FF2B5EF4-FFF2-40B4-BE49-F238E27FC236}">
                <a16:creationId xmlns:a16="http://schemas.microsoft.com/office/drawing/2014/main" id="{D9500CC6-681A-BA65-3241-9CA4CCEBAF88}"/>
              </a:ext>
            </a:extLst>
          </p:cNvPr>
          <p:cNvSpPr txBox="1"/>
          <p:nvPr/>
        </p:nvSpPr>
        <p:spPr>
          <a:xfrm>
            <a:off x="88164" y="1336918"/>
            <a:ext cx="2573056" cy="1354217"/>
          </a:xfrm>
          <a:prstGeom prst="rect">
            <a:avLst/>
          </a:prstGeom>
          <a:noFill/>
          <a:ln w="38100">
            <a:solidFill>
              <a:schemeClr val="bg1"/>
            </a:solidFill>
          </a:ln>
        </p:spPr>
        <p:txBody>
          <a:bodyPr wrap="square" lIns="91440" tIns="45720" rIns="91440" bIns="45720" rtlCol="0" anchor="t">
            <a:spAutoFit/>
          </a:bodyPr>
          <a:lstStyle/>
          <a:p>
            <a:pPr algn="just"/>
            <a:r>
              <a:rPr lang="en-US" sz="1000" b="1" dirty="0"/>
              <a:t>      Method:</a:t>
            </a:r>
            <a:r>
              <a:rPr lang="en-US" sz="1000" b="1" dirty="0">
                <a:cs typeface="Calibri"/>
              </a:rPr>
              <a:t> </a:t>
            </a:r>
          </a:p>
          <a:p>
            <a:pPr algn="just"/>
            <a:r>
              <a:rPr lang="en-US" sz="800" dirty="0"/>
              <a:t>Using MS TEAMS we created a live CEPOD channel specifically for booking cases. Patients can be booked remotely by accessing Teams from any location. Data fields iteratively evolved to meet clinical need. Checks + hard-stops are in place to ensure inter-specialty communication. An SOP and training was provided to all staff. This aligns with the Royal College of Anesthetists recommendations for using electronic booking systems for emergency cases (</a:t>
            </a:r>
            <a:r>
              <a:rPr lang="en-US" sz="800" dirty="0" err="1"/>
              <a:t>RCoA</a:t>
            </a:r>
            <a:r>
              <a:rPr lang="en-US" sz="800" dirty="0"/>
              <a:t>, 2023).</a:t>
            </a:r>
            <a:endParaRPr lang="en-US" sz="800" dirty="0">
              <a:cs typeface="Calibri"/>
            </a:endParaRPr>
          </a:p>
        </p:txBody>
      </p:sp>
      <p:sp>
        <p:nvSpPr>
          <p:cNvPr id="7" name="TextBox 6">
            <a:extLst>
              <a:ext uri="{FF2B5EF4-FFF2-40B4-BE49-F238E27FC236}">
                <a16:creationId xmlns:a16="http://schemas.microsoft.com/office/drawing/2014/main" id="{2E79BE40-EE8B-4BDB-1C39-A66611F0B935}"/>
              </a:ext>
            </a:extLst>
          </p:cNvPr>
          <p:cNvSpPr txBox="1"/>
          <p:nvPr/>
        </p:nvSpPr>
        <p:spPr>
          <a:xfrm>
            <a:off x="88165" y="2638239"/>
            <a:ext cx="4288345" cy="2339102"/>
          </a:xfrm>
          <a:prstGeom prst="rect">
            <a:avLst/>
          </a:prstGeom>
          <a:noFill/>
          <a:ln w="38100">
            <a:solidFill>
              <a:schemeClr val="bg1"/>
            </a:solidFill>
          </a:ln>
        </p:spPr>
        <p:txBody>
          <a:bodyPr wrap="square" lIns="91440" tIns="45720" rIns="91440" bIns="45720" rtlCol="0" anchor="t">
            <a:spAutoFit/>
          </a:bodyPr>
          <a:lstStyle/>
          <a:p>
            <a:r>
              <a:rPr lang="en-US" sz="1000" b="1" dirty="0"/>
              <a:t>      Results: Impact analysis</a:t>
            </a:r>
            <a:endParaRPr lang="en-US" sz="1000" b="1" dirty="0">
              <a:cs typeface="Calibri"/>
            </a:endParaRPr>
          </a:p>
          <a:p>
            <a:pPr algn="just"/>
            <a:r>
              <a:rPr lang="en-US" sz="800" b="1" dirty="0"/>
              <a:t>Patient experience:</a:t>
            </a:r>
          </a:p>
          <a:p>
            <a:pPr marL="171450" indent="-171450" algn="just">
              <a:buFont typeface="Courier New" panose="02070309020205020404" pitchFamily="49" charset="0"/>
              <a:buChar char="o"/>
            </a:pPr>
            <a:r>
              <a:rPr lang="en-US" sz="800" dirty="0"/>
              <a:t>Improved certainty in time of their operation to allow planning</a:t>
            </a:r>
          </a:p>
          <a:p>
            <a:pPr marL="171450" indent="-171450" algn="just">
              <a:buFont typeface="Courier New" panose="02070309020205020404" pitchFamily="49" charset="0"/>
              <a:buChar char="o"/>
            </a:pPr>
            <a:r>
              <a:rPr lang="en-US" sz="800" dirty="0"/>
              <a:t>Increased ambulatory management</a:t>
            </a:r>
            <a:endParaRPr lang="en-US" sz="800" dirty="0">
              <a:cs typeface="Calibri"/>
            </a:endParaRPr>
          </a:p>
          <a:p>
            <a:pPr marL="171450" indent="-171450" algn="just">
              <a:buFont typeface="Courier New" panose="02070309020205020404" pitchFamily="49" charset="0"/>
              <a:buChar char="o"/>
            </a:pPr>
            <a:r>
              <a:rPr lang="en-US" sz="800" dirty="0"/>
              <a:t>Reduction in unnecessary fasting times</a:t>
            </a:r>
          </a:p>
          <a:p>
            <a:pPr marL="171450" indent="-171450" algn="just">
              <a:buFont typeface="Courier New" panose="02070309020205020404" pitchFamily="49" charset="0"/>
              <a:buChar char="o"/>
            </a:pPr>
            <a:r>
              <a:rPr lang="en-US" sz="800" dirty="0"/>
              <a:t>Reduction in cancellation near to the point of surgery due to incomplete preoperative work-up</a:t>
            </a:r>
          </a:p>
          <a:p>
            <a:pPr algn="just"/>
            <a:r>
              <a:rPr lang="en-US" sz="800" b="1" dirty="0"/>
              <a:t>Theatre efficiency + hospital flow:</a:t>
            </a:r>
          </a:p>
          <a:p>
            <a:pPr marL="171450" indent="-171450" algn="just">
              <a:buFont typeface="Courier New" panose="02070309020205020404" pitchFamily="49" charset="0"/>
              <a:buChar char="o"/>
            </a:pPr>
            <a:r>
              <a:rPr lang="en-US" sz="800" dirty="0"/>
              <a:t>Improved hospital flow + reduced bed days for emergency surgery</a:t>
            </a:r>
            <a:endParaRPr lang="en-US" sz="800" dirty="0">
              <a:cs typeface="Calibri"/>
            </a:endParaRPr>
          </a:p>
          <a:p>
            <a:pPr marL="171450" indent="-171450" algn="just">
              <a:buFont typeface="Courier New" panose="02070309020205020404" pitchFamily="49" charset="0"/>
              <a:buChar char="o"/>
            </a:pPr>
            <a:r>
              <a:rPr lang="en-US" sz="800" dirty="0"/>
              <a:t>Improved compliance to NCEPOD timeliness to theatre</a:t>
            </a:r>
            <a:endParaRPr lang="en-US" sz="800" dirty="0">
              <a:cs typeface="Calibri"/>
            </a:endParaRPr>
          </a:p>
          <a:p>
            <a:pPr marL="171450" indent="-171450" algn="just">
              <a:buFont typeface="Courier New" panose="02070309020205020404" pitchFamily="49" charset="0"/>
              <a:buChar char="o"/>
            </a:pPr>
            <a:r>
              <a:rPr lang="en-US" sz="800" dirty="0"/>
              <a:t>Easy analysis of CEPOD efficiency</a:t>
            </a:r>
            <a:endParaRPr lang="en-US" sz="800" dirty="0">
              <a:cs typeface="Calibri"/>
            </a:endParaRPr>
          </a:p>
          <a:p>
            <a:pPr marL="171450" indent="-171450" algn="just">
              <a:buFont typeface="Courier New" panose="02070309020205020404" pitchFamily="49" charset="0"/>
              <a:buChar char="o"/>
            </a:pPr>
            <a:r>
              <a:rPr lang="en-US" sz="800" dirty="0"/>
              <a:t>Reduction in “patient not ready” events</a:t>
            </a:r>
          </a:p>
          <a:p>
            <a:pPr marL="171450" indent="-171450" algn="just">
              <a:buFont typeface="Courier New" panose="02070309020205020404" pitchFamily="49" charset="0"/>
              <a:buChar char="o"/>
            </a:pPr>
            <a:r>
              <a:rPr lang="en-US" sz="800" dirty="0"/>
              <a:t>Easy prediction of high CEPOD demand allowing early planning for second theatre and validation of this to executives.</a:t>
            </a:r>
            <a:endParaRPr lang="en-US" sz="800" dirty="0">
              <a:cs typeface="Calibri"/>
            </a:endParaRPr>
          </a:p>
          <a:p>
            <a:pPr algn="just"/>
            <a:r>
              <a:rPr lang="en-US" sz="800" b="1" dirty="0">
                <a:cs typeface="Calibri"/>
              </a:rPr>
              <a:t>I</a:t>
            </a:r>
            <a:r>
              <a:rPr lang="en-US" sz="800" b="1" dirty="0"/>
              <a:t>mproving staff experience:</a:t>
            </a:r>
            <a:endParaRPr lang="en-US" sz="800" b="1" dirty="0">
              <a:cs typeface="Calibri" panose="020F0502020204030204"/>
            </a:endParaRPr>
          </a:p>
          <a:p>
            <a:pPr marL="171450" indent="-171450" algn="just">
              <a:buFont typeface="Courier New" panose="02070309020205020404" pitchFamily="49" charset="0"/>
              <a:buChar char="o"/>
            </a:pPr>
            <a:r>
              <a:rPr lang="en-US" sz="800" dirty="0"/>
              <a:t>Accessibility of live CEPOD board remotely + preoperative assessment details/live fasting time</a:t>
            </a:r>
            <a:endParaRPr lang="en-US" sz="800" dirty="0">
              <a:cs typeface="Calibri"/>
            </a:endParaRPr>
          </a:p>
          <a:p>
            <a:pPr marL="171450" indent="-171450" algn="just">
              <a:buFont typeface="Courier New" panose="02070309020205020404" pitchFamily="49" charset="0"/>
              <a:buChar char="o"/>
            </a:pPr>
            <a:r>
              <a:rPr lang="en-US" sz="800" dirty="0"/>
              <a:t>Instant access to preoperative risk score (NELA guidance)</a:t>
            </a:r>
          </a:p>
          <a:p>
            <a:pPr algn="just"/>
            <a:r>
              <a:rPr lang="en-US" sz="800" b="1" dirty="0">
                <a:cs typeface="Calibri"/>
              </a:rPr>
              <a:t>Clinical Governance:</a:t>
            </a:r>
          </a:p>
          <a:p>
            <a:pPr marL="171450" indent="-171450" algn="just">
              <a:buFont typeface="Courier New" panose="02070309020205020404" pitchFamily="49" charset="0"/>
              <a:buChar char="o"/>
            </a:pPr>
            <a:r>
              <a:rPr lang="en-US" sz="800" dirty="0">
                <a:cs typeface="Calibri"/>
              </a:rPr>
              <a:t>Use of data to support SI investigations</a:t>
            </a:r>
          </a:p>
        </p:txBody>
      </p:sp>
      <p:sp>
        <p:nvSpPr>
          <p:cNvPr id="8" name="TextBox 7">
            <a:extLst>
              <a:ext uri="{FF2B5EF4-FFF2-40B4-BE49-F238E27FC236}">
                <a16:creationId xmlns:a16="http://schemas.microsoft.com/office/drawing/2014/main" id="{616EF4A9-179C-2F76-FDC1-5B641E8C8B6D}"/>
              </a:ext>
            </a:extLst>
          </p:cNvPr>
          <p:cNvSpPr txBox="1"/>
          <p:nvPr/>
        </p:nvSpPr>
        <p:spPr>
          <a:xfrm>
            <a:off x="4420653" y="4225057"/>
            <a:ext cx="3375109" cy="492443"/>
          </a:xfrm>
          <a:prstGeom prst="rect">
            <a:avLst/>
          </a:prstGeom>
          <a:noFill/>
          <a:ln w="38100">
            <a:solidFill>
              <a:schemeClr val="bg1"/>
            </a:solidFill>
          </a:ln>
        </p:spPr>
        <p:txBody>
          <a:bodyPr wrap="square" lIns="91440" tIns="45720" rIns="91440" bIns="45720" rtlCol="0" anchor="t">
            <a:spAutoFit/>
          </a:bodyPr>
          <a:lstStyle/>
          <a:p>
            <a:r>
              <a:rPr lang="en-US" sz="1000" b="1" dirty="0"/>
              <a:t>      Next Steps:</a:t>
            </a:r>
            <a:endParaRPr lang="en-US" sz="1000" b="1" dirty="0">
              <a:cs typeface="Calibri"/>
            </a:endParaRPr>
          </a:p>
          <a:p>
            <a:pPr marL="171450" indent="-171450">
              <a:buFont typeface="Courier New" panose="02070309020205020404" pitchFamily="49" charset="0"/>
              <a:buChar char="o"/>
            </a:pPr>
            <a:r>
              <a:rPr lang="en-US" sz="800" dirty="0"/>
              <a:t>Develop TEAMS virtual briefings to improve turn around times.</a:t>
            </a:r>
          </a:p>
          <a:p>
            <a:pPr marL="171450" indent="-171450">
              <a:buFont typeface="Courier New" panose="02070309020205020404" pitchFamily="49" charset="0"/>
              <a:buChar char="o"/>
            </a:pPr>
            <a:r>
              <a:rPr lang="en-US" sz="800" dirty="0">
                <a:cs typeface="Calibri"/>
              </a:rPr>
              <a:t>Incorporate the entire booking process on the live board. </a:t>
            </a:r>
          </a:p>
        </p:txBody>
      </p:sp>
      <p:sp>
        <p:nvSpPr>
          <p:cNvPr id="10" name="TextBox 9"/>
          <p:cNvSpPr txBox="1"/>
          <p:nvPr/>
        </p:nvSpPr>
        <p:spPr>
          <a:xfrm>
            <a:off x="7727031" y="83754"/>
            <a:ext cx="1249447" cy="369332"/>
          </a:xfrm>
          <a:prstGeom prst="rect">
            <a:avLst/>
          </a:prstGeom>
          <a:noFill/>
        </p:spPr>
        <p:txBody>
          <a:bodyPr wrap="square" rtlCol="0">
            <a:spAutoFit/>
          </a:bodyPr>
          <a:lstStyle/>
          <a:p>
            <a:endParaRPr lang="en-GB"/>
          </a:p>
        </p:txBody>
      </p:sp>
      <p:pic>
        <p:nvPicPr>
          <p:cNvPr id="11" name="Picture 10" descr="Medway NHS Foundation Trust RGB BLUE"/>
          <p:cNvPicPr/>
          <p:nvPr/>
        </p:nvPicPr>
        <p:blipFill>
          <a:blip r:embed="rId2" cstate="print">
            <a:extLst>
              <a:ext uri="{28A0092B-C50C-407E-A947-70E740481C1C}">
                <a14:useLocalDpi xmlns:a14="http://schemas.microsoft.com/office/drawing/2010/main" val="0"/>
              </a:ext>
            </a:extLst>
          </a:blip>
          <a:srcRect l="46078" t="10869" b="28261"/>
          <a:stretch>
            <a:fillRect/>
          </a:stretch>
        </p:blipFill>
        <p:spPr bwMode="auto">
          <a:xfrm>
            <a:off x="7901534" y="0"/>
            <a:ext cx="1140227" cy="553874"/>
          </a:xfrm>
          <a:prstGeom prst="rect">
            <a:avLst/>
          </a:prstGeom>
          <a:noFill/>
          <a:ln>
            <a:noFill/>
          </a:ln>
        </p:spPr>
      </p:pic>
      <p:sp>
        <p:nvSpPr>
          <p:cNvPr id="13" name="TextBox 12"/>
          <p:cNvSpPr txBox="1"/>
          <p:nvPr/>
        </p:nvSpPr>
        <p:spPr>
          <a:xfrm>
            <a:off x="88165" y="83754"/>
            <a:ext cx="495709" cy="369332"/>
          </a:xfrm>
          <a:prstGeom prst="rect">
            <a:avLst/>
          </a:prstGeom>
          <a:solidFill>
            <a:schemeClr val="accent1"/>
          </a:solidFill>
        </p:spPr>
        <p:txBody>
          <a:bodyPr wrap="square" rtlCol="0">
            <a:spAutoFit/>
          </a:bodyPr>
          <a:lstStyle/>
          <a:p>
            <a:endParaRPr lang="en-GB" dirty="0"/>
          </a:p>
        </p:txBody>
      </p:sp>
      <p:sp>
        <p:nvSpPr>
          <p:cNvPr id="20" name="TextBox 19"/>
          <p:cNvSpPr txBox="1"/>
          <p:nvPr/>
        </p:nvSpPr>
        <p:spPr>
          <a:xfrm>
            <a:off x="7450375" y="3125093"/>
            <a:ext cx="1526103" cy="1600438"/>
          </a:xfrm>
          <a:prstGeom prst="rect">
            <a:avLst/>
          </a:prstGeom>
          <a:noFill/>
        </p:spPr>
        <p:txBody>
          <a:bodyPr wrap="square" rtlCol="0">
            <a:spAutoFit/>
          </a:bodyPr>
          <a:lstStyle/>
          <a:p>
            <a:r>
              <a:rPr lang="en-GB" sz="1000" b="1" dirty="0"/>
              <a:t>      Conclusion:</a:t>
            </a:r>
          </a:p>
          <a:p>
            <a:pPr algn="just"/>
            <a:r>
              <a:rPr lang="en-GB" sz="800" dirty="0"/>
              <a:t>This has been one of the single most successful high impact interventions in improving theatre efficiency at our institution, with consistent buy-in from staff. Iterative improvement to the system makes it powerful, cost-neutral tool with wide-reaching use for patient safety, communication &amp; efficiency.</a:t>
            </a:r>
          </a:p>
        </p:txBody>
      </p:sp>
      <p:sp>
        <p:nvSpPr>
          <p:cNvPr id="23" name="TextBox 22"/>
          <p:cNvSpPr txBox="1"/>
          <p:nvPr/>
        </p:nvSpPr>
        <p:spPr>
          <a:xfrm>
            <a:off x="4184807" y="4548174"/>
            <a:ext cx="5142478" cy="615553"/>
          </a:xfrm>
          <a:prstGeom prst="rect">
            <a:avLst/>
          </a:prstGeom>
          <a:noFill/>
        </p:spPr>
        <p:txBody>
          <a:bodyPr wrap="square" rtlCol="0">
            <a:spAutoFit/>
          </a:bodyPr>
          <a:lstStyle/>
          <a:p>
            <a:r>
              <a:rPr lang="en-GB" dirty="0">
                <a:solidFill>
                  <a:schemeClr val="bg2">
                    <a:lumMod val="75000"/>
                  </a:schemeClr>
                </a:solidFill>
              </a:rPr>
              <a:t> </a:t>
            </a:r>
            <a:endParaRPr lang="en-GB" b="1" dirty="0">
              <a:solidFill>
                <a:schemeClr val="bg2">
                  <a:lumMod val="75000"/>
                </a:schemeClr>
              </a:solidFill>
            </a:endParaRPr>
          </a:p>
          <a:p>
            <a:r>
              <a:rPr lang="en-US" sz="800" b="1" i="1" dirty="0">
                <a:solidFill>
                  <a:schemeClr val="bg2">
                    <a:lumMod val="75000"/>
                  </a:schemeClr>
                </a:solidFill>
              </a:rPr>
              <a:t>References: </a:t>
            </a:r>
            <a:r>
              <a:rPr lang="en-US" sz="800" i="1" dirty="0" err="1">
                <a:solidFill>
                  <a:schemeClr val="bg2">
                    <a:lumMod val="75000"/>
                  </a:schemeClr>
                </a:solidFill>
              </a:rPr>
              <a:t>Bahlmann</a:t>
            </a:r>
            <a:r>
              <a:rPr lang="en-US" sz="800" i="1" dirty="0">
                <a:solidFill>
                  <a:schemeClr val="bg2">
                    <a:lumMod val="75000"/>
                  </a:schemeClr>
                </a:solidFill>
              </a:rPr>
              <a:t>, B., </a:t>
            </a:r>
            <a:r>
              <a:rPr lang="en-US" sz="800" i="1" dirty="0" err="1">
                <a:solidFill>
                  <a:schemeClr val="bg2">
                    <a:lumMod val="75000"/>
                  </a:schemeClr>
                </a:solidFill>
              </a:rPr>
              <a:t>Kakodkar</a:t>
            </a:r>
            <a:r>
              <a:rPr lang="en-US" sz="800" i="1" dirty="0">
                <a:solidFill>
                  <a:schemeClr val="bg2">
                    <a:lumMod val="75000"/>
                  </a:schemeClr>
                </a:solidFill>
              </a:rPr>
              <a:t>, P. &amp; Morris, C., 2023. Royal College of Anesthetists. Chapter 5 Guidelines for the Provision of Anesthesia Services (GPAS), 07th February, p. p6 1.18.</a:t>
            </a:r>
            <a:endParaRPr lang="en-GB" sz="800" i="1" dirty="0">
              <a:solidFill>
                <a:schemeClr val="bg2">
                  <a:lumMod val="75000"/>
                </a:schemeClr>
              </a:solidFill>
            </a:endParaRPr>
          </a:p>
        </p:txBody>
      </p:sp>
      <p:sp>
        <p:nvSpPr>
          <p:cNvPr id="2" name="TextBox 1"/>
          <p:cNvSpPr txBox="1"/>
          <p:nvPr/>
        </p:nvSpPr>
        <p:spPr>
          <a:xfrm flipH="1" flipV="1">
            <a:off x="182881" y="635287"/>
            <a:ext cx="126125" cy="369332"/>
          </a:xfrm>
          <a:prstGeom prst="rect">
            <a:avLst/>
          </a:prstGeom>
          <a:solidFill>
            <a:schemeClr val="accent1"/>
          </a:solidFill>
        </p:spPr>
        <p:txBody>
          <a:bodyPr wrap="square" rtlCol="0">
            <a:spAutoFit/>
          </a:bodyPr>
          <a:lstStyle/>
          <a:p>
            <a:endParaRPr lang="en-GB" dirty="0"/>
          </a:p>
        </p:txBody>
      </p:sp>
      <p:sp>
        <p:nvSpPr>
          <p:cNvPr id="15" name="TextBox 14"/>
          <p:cNvSpPr txBox="1"/>
          <p:nvPr/>
        </p:nvSpPr>
        <p:spPr>
          <a:xfrm flipH="1" flipV="1">
            <a:off x="182880" y="1373951"/>
            <a:ext cx="126125" cy="369332"/>
          </a:xfrm>
          <a:prstGeom prst="rect">
            <a:avLst/>
          </a:prstGeom>
          <a:solidFill>
            <a:schemeClr val="accent1"/>
          </a:solidFill>
        </p:spPr>
        <p:txBody>
          <a:bodyPr wrap="square" rtlCol="0">
            <a:spAutoFit/>
          </a:bodyPr>
          <a:lstStyle/>
          <a:p>
            <a:endParaRPr lang="en-GB" dirty="0"/>
          </a:p>
        </p:txBody>
      </p:sp>
      <p:sp>
        <p:nvSpPr>
          <p:cNvPr id="16" name="TextBox 15"/>
          <p:cNvSpPr txBox="1"/>
          <p:nvPr/>
        </p:nvSpPr>
        <p:spPr>
          <a:xfrm flipH="1" flipV="1">
            <a:off x="182879" y="2677473"/>
            <a:ext cx="126125" cy="369332"/>
          </a:xfrm>
          <a:prstGeom prst="rect">
            <a:avLst/>
          </a:prstGeom>
          <a:solidFill>
            <a:schemeClr val="accent1"/>
          </a:solidFill>
        </p:spPr>
        <p:txBody>
          <a:bodyPr wrap="square" rtlCol="0">
            <a:spAutoFit/>
          </a:bodyPr>
          <a:lstStyle/>
          <a:p>
            <a:endParaRPr lang="en-GB" dirty="0"/>
          </a:p>
        </p:txBody>
      </p:sp>
      <p:sp>
        <p:nvSpPr>
          <p:cNvPr id="17" name="TextBox 16"/>
          <p:cNvSpPr txBox="1"/>
          <p:nvPr/>
        </p:nvSpPr>
        <p:spPr>
          <a:xfrm flipH="1" flipV="1">
            <a:off x="7551973" y="3163342"/>
            <a:ext cx="126125" cy="369332"/>
          </a:xfrm>
          <a:prstGeom prst="rect">
            <a:avLst/>
          </a:prstGeom>
          <a:solidFill>
            <a:schemeClr val="accent1"/>
          </a:solidFill>
        </p:spPr>
        <p:txBody>
          <a:bodyPr wrap="square" rtlCol="0">
            <a:spAutoFit/>
          </a:bodyPr>
          <a:lstStyle/>
          <a:p>
            <a:endParaRPr lang="en-GB" dirty="0"/>
          </a:p>
        </p:txBody>
      </p:sp>
      <p:sp>
        <p:nvSpPr>
          <p:cNvPr id="18" name="TextBox 17"/>
          <p:cNvSpPr txBox="1"/>
          <p:nvPr/>
        </p:nvSpPr>
        <p:spPr>
          <a:xfrm flipH="1" flipV="1">
            <a:off x="4501900" y="4276264"/>
            <a:ext cx="126125" cy="369332"/>
          </a:xfrm>
          <a:prstGeom prst="rect">
            <a:avLst/>
          </a:prstGeom>
          <a:solidFill>
            <a:schemeClr val="accent1"/>
          </a:solidFill>
        </p:spPr>
        <p:txBody>
          <a:bodyPr wrap="square" rtlCol="0">
            <a:spAutoFit/>
          </a:bodyPr>
          <a:lstStyle/>
          <a:p>
            <a:endParaRPr lang="en-GB"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8667" y="1298782"/>
            <a:ext cx="6403092" cy="1590111"/>
          </a:xfrm>
          <a:prstGeom prst="rect">
            <a:avLst/>
          </a:prstGeom>
        </p:spPr>
      </p:pic>
      <p:sp>
        <p:nvSpPr>
          <p:cNvPr id="14" name="TextBox 13"/>
          <p:cNvSpPr txBox="1"/>
          <p:nvPr/>
        </p:nvSpPr>
        <p:spPr>
          <a:xfrm>
            <a:off x="7885781" y="2780836"/>
            <a:ext cx="1437940" cy="215444"/>
          </a:xfrm>
          <a:prstGeom prst="rect">
            <a:avLst/>
          </a:prstGeom>
          <a:noFill/>
        </p:spPr>
        <p:txBody>
          <a:bodyPr wrap="square" rtlCol="0">
            <a:spAutoFit/>
          </a:bodyPr>
          <a:lstStyle/>
          <a:p>
            <a:r>
              <a:rPr lang="en-GB" sz="800" dirty="0">
                <a:solidFill>
                  <a:schemeClr val="bg2">
                    <a:lumMod val="75000"/>
                  </a:schemeClr>
                </a:solidFill>
              </a:rPr>
              <a:t>Above: View of live board</a:t>
            </a:r>
          </a:p>
        </p:txBody>
      </p:sp>
      <p:pic>
        <p:nvPicPr>
          <p:cNvPr id="24" name="Picture 23" descr="C:\Users\n.baxterevans\AppData\Local\Microsoft\Windows\INetCache\Content.MSO\D1677B98.tmp"/>
          <p:cNvPicPr/>
          <p:nvPr/>
        </p:nvPicPr>
        <p:blipFill>
          <a:blip r:embed="rId4">
            <a:extLst>
              <a:ext uri="{28A0092B-C50C-407E-A947-70E740481C1C}">
                <a14:useLocalDpi xmlns:a14="http://schemas.microsoft.com/office/drawing/2010/main" val="0"/>
              </a:ext>
            </a:extLst>
          </a:blip>
          <a:srcRect/>
          <a:stretch>
            <a:fillRect/>
          </a:stretch>
        </p:blipFill>
        <p:spPr bwMode="auto">
          <a:xfrm>
            <a:off x="4376510" y="2852954"/>
            <a:ext cx="2976529" cy="1236924"/>
          </a:xfrm>
          <a:prstGeom prst="rect">
            <a:avLst/>
          </a:prstGeom>
          <a:noFill/>
          <a:ln>
            <a:noFill/>
          </a:ln>
        </p:spPr>
      </p:pic>
      <p:sp>
        <p:nvSpPr>
          <p:cNvPr id="25" name="TextBox 24"/>
          <p:cNvSpPr txBox="1"/>
          <p:nvPr/>
        </p:nvSpPr>
        <p:spPr>
          <a:xfrm>
            <a:off x="4394642" y="3832617"/>
            <a:ext cx="3133801" cy="369332"/>
          </a:xfrm>
          <a:prstGeom prst="rect">
            <a:avLst/>
          </a:prstGeom>
          <a:noFill/>
        </p:spPr>
        <p:txBody>
          <a:bodyPr wrap="square" rtlCol="0">
            <a:spAutoFit/>
          </a:bodyPr>
          <a:lstStyle/>
          <a:p>
            <a:r>
              <a:rPr lang="en-GB" sz="800" dirty="0">
                <a:solidFill>
                  <a:schemeClr val="bg2">
                    <a:lumMod val="75000"/>
                  </a:schemeClr>
                </a:solidFill>
              </a:rPr>
              <a:t>Above: Survey of Surgeons and Anaesthetists feedback from live board</a:t>
            </a:r>
            <a:r>
              <a:rPr lang="en-GB" dirty="0">
                <a:solidFill>
                  <a:schemeClr val="bg2">
                    <a:lumMod val="75000"/>
                  </a:schemeClr>
                </a:solidFill>
              </a:rPr>
              <a:t> </a:t>
            </a:r>
          </a:p>
        </p:txBody>
      </p:sp>
      <p:sp>
        <p:nvSpPr>
          <p:cNvPr id="30" name="Rectangle 29"/>
          <p:cNvSpPr/>
          <p:nvPr/>
        </p:nvSpPr>
        <p:spPr>
          <a:xfrm>
            <a:off x="1978308" y="2828967"/>
            <a:ext cx="2609070" cy="1729251"/>
          </a:xfrm>
          <a:prstGeom prst="rect">
            <a:avLst/>
          </a:prstGeom>
          <a:blipFill dpi="0" rotWithShape="1">
            <a:blip r:embed="rId5">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87097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ef307fe-dfcd-4dc4-b0dc-232c2dad2b81">
      <UserInfo>
        <DisplayName>HARE, Sarah (MEDWAY NHS FOUNDATION TRUST)</DisplayName>
        <AccountId>17</AccountId>
        <AccountType/>
      </UserInfo>
    </SharedWithUsers>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5E27B919-9A5B-4146-BA9D-1A27BFD44B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DCF1FB-404C-450A-8390-C77FD8D1672C}">
  <ds:schemaRefs>
    <ds:schemaRef ds:uri="http://schemas.microsoft.com/sharepoint/v3/contenttype/forms"/>
  </ds:schemaRefs>
</ds:datastoreItem>
</file>

<file path=customXml/itemProps3.xml><?xml version="1.0" encoding="utf-8"?>
<ds:datastoreItem xmlns:ds="http://schemas.openxmlformats.org/officeDocument/2006/customXml" ds:itemID="{963AC404-CC7C-4DE4-A5BC-ECAD95A03DF3}">
  <ds:schemaRefs>
    <ds:schemaRef ds:uri="http://schemas.microsoft.com/office/2006/metadata/properties"/>
    <ds:schemaRef ds:uri="ec49a593-3265-4a49-b71d-8db4c0af5911"/>
    <ds:schemaRef ds:uri="http://purl.org/dc/dcmitype/"/>
    <ds:schemaRef ds:uri="http://purl.org/dc/terms/"/>
    <ds:schemaRef ds:uri="http://schemas.microsoft.com/office/2006/documentManagement/types"/>
    <ds:schemaRef ds:uri="http://purl.org/dc/elements/1.1/"/>
    <ds:schemaRef ds:uri="eef307fe-dfcd-4dc4-b0dc-232c2dad2b8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1717</TotalTime>
  <Words>528</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Hare</dc:creator>
  <cp:lastModifiedBy>Lia Bover Armstrong</cp:lastModifiedBy>
  <cp:revision>151</cp:revision>
  <dcterms:created xsi:type="dcterms:W3CDTF">2023-03-14T15:04:09Z</dcterms:created>
  <dcterms:modified xsi:type="dcterms:W3CDTF">2023-05-16T08:58:34Z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